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ov" ContentType="video/unknown"/>
  <Override PartName="/ppt/media/media2.mov" ContentType="video/unknown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.tif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3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9270840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45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46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47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49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52" name="Group"/>
          <p:cNvGrpSpPr/>
          <p:nvPr/>
        </p:nvGrpSpPr>
        <p:grpSpPr>
          <a:xfrm>
            <a:off x="9395812" y="6356991"/>
            <a:ext cx="1086676" cy="408908"/>
            <a:chOff x="0" y="0"/>
            <a:chExt cx="1086674" cy="408906"/>
          </a:xfrm>
        </p:grpSpPr>
        <p:pic>
          <p:nvPicPr>
            <p:cNvPr id="250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3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58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56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5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5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57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Body Level One…"/>
          <p:cNvSpPr txBox="1"/>
          <p:nvPr>
            <p:ph type="body" idx="1"/>
          </p:nvPr>
        </p:nvSpPr>
        <p:spPr>
          <a:xfrm>
            <a:off x="2373775" y="1632793"/>
            <a:ext cx="7290001" cy="5257354"/>
          </a:xfrm>
          <a:prstGeom prst="rect">
            <a:avLst/>
          </a:prstGeom>
          <a:ln w="3175">
            <a:round/>
          </a:ln>
        </p:spPr>
        <p:txBody>
          <a:bodyPr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714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52437" indent="-90487" defTabSz="910828">
              <a:spcBef>
                <a:spcPts val="300"/>
              </a:spcBef>
              <a:buClr>
                <a:srgbClr val="AD4642"/>
              </a:buClr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28650" indent="-85725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04862" indent="-90487" defTabSz="910828">
              <a:spcBef>
                <a:spcPts val="300"/>
              </a:spcBef>
              <a:buClr>
                <a:srgbClr val="AD4642"/>
              </a:buClr>
              <a:buChar char="•"/>
              <a:defRPr i="1" sz="1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Title Text"/>
          <p:cNvSpPr txBox="1"/>
          <p:nvPr>
            <p:ph type="title"/>
          </p:nvPr>
        </p:nvSpPr>
        <p:spPr>
          <a:xfrm>
            <a:off x="2373775" y="-1"/>
            <a:ext cx="7290001" cy="1449002"/>
          </a:xfrm>
          <a:prstGeom prst="rect">
            <a:avLst/>
          </a:prstGeom>
          <a:ln w="3175">
            <a:round/>
          </a:ln>
        </p:spPr>
        <p:txBody>
          <a:bodyPr/>
          <a:lstStyle>
            <a:lvl1pPr defTabSz="910828">
              <a:defRPr i="1" sz="20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1682212" y="6661926"/>
            <a:ext cx="141883" cy="127001"/>
          </a:xfrm>
          <a:prstGeom prst="rect">
            <a:avLst/>
          </a:prstGeom>
          <a:ln w="3175">
            <a:round/>
          </a:ln>
        </p:spPr>
        <p:txBody>
          <a:bodyPr anchor="t"/>
          <a:lstStyle>
            <a:lvl1pPr defTabSz="455414">
              <a:spcBef>
                <a:spcPts val="0"/>
              </a:spcBef>
              <a:buClr>
                <a:srgbClr val="9A9A9A"/>
              </a:buClr>
              <a:defRPr b="0" i="1"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76" name="Group"/>
          <p:cNvGrpSpPr/>
          <p:nvPr/>
        </p:nvGrpSpPr>
        <p:grpSpPr>
          <a:xfrm>
            <a:off x="7296794" y="6365985"/>
            <a:ext cx="3005437" cy="421929"/>
            <a:chOff x="0" y="0"/>
            <a:chExt cx="3005435" cy="421927"/>
          </a:xfrm>
        </p:grpSpPr>
        <p:pic>
          <p:nvPicPr>
            <p:cNvPr id="269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140" y="63389"/>
              <a:ext cx="502296" cy="29515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0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6593" y="43327"/>
              <a:ext cx="352138" cy="33660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1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23783" y="130523"/>
              <a:ext cx="439708" cy="160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72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5305" y="23205"/>
              <a:ext cx="276035" cy="375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96885" y="23673"/>
              <a:ext cx="257978" cy="374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928" cy="42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7306" y="42662"/>
              <a:ext cx="625556" cy="336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ORNL McStas workshop, October 18th-19th 2018"/>
          <p:cNvSpPr txBox="1"/>
          <p:nvPr/>
        </p:nvSpPr>
        <p:spPr>
          <a:xfrm>
            <a:off x="1863307" y="6579844"/>
            <a:ext cx="2895828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9580504" y="34578"/>
            <a:ext cx="1066356" cy="879922"/>
            <a:chOff x="0" y="0"/>
            <a:chExt cx="1066355" cy="879921"/>
          </a:xfrm>
        </p:grpSpPr>
        <p:grpSp>
          <p:nvGrpSpPr>
            <p:cNvPr id="280" name="Group"/>
            <p:cNvGrpSpPr/>
            <p:nvPr/>
          </p:nvGrpSpPr>
          <p:grpSpPr>
            <a:xfrm>
              <a:off x="5958" y="0"/>
              <a:ext cx="1060398" cy="610881"/>
              <a:chOff x="0" y="0"/>
              <a:chExt cx="1060396" cy="610880"/>
            </a:xfrm>
          </p:grpSpPr>
          <p:pic>
            <p:nvPicPr>
              <p:cNvPr id="27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060397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9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763" y="322729"/>
                <a:ext cx="1048871" cy="2881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1" name="October 2018"/>
            <p:cNvSpPr txBox="1"/>
            <p:nvPr/>
          </p:nvSpPr>
          <p:spPr>
            <a:xfrm>
              <a:off x="0" y="624119"/>
              <a:ext cx="1019167" cy="255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1493" tIns="41493" rIns="41493" bIns="41493" numCol="1" anchor="t">
              <a:spAutoFit/>
            </a:bodyPr>
            <a:lstStyle>
              <a:lvl1pPr defTabSz="829875">
                <a:spcBef>
                  <a:spcPts val="0"/>
                </a:spcBef>
                <a:defRPr i="1" sz="12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83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9141915" y="1240311"/>
            <a:ext cx="1517937" cy="4723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43.png"/><Relationship Id="rId5" Type="http://schemas.openxmlformats.org/officeDocument/2006/relationships/image" Target="../media/image3.jpeg"/><Relationship Id="rId6" Type="http://schemas.openxmlformats.org/officeDocument/2006/relationships/image" Target="../media/image44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4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6.png"/><Relationship Id="rId4" Type="http://schemas.openxmlformats.org/officeDocument/2006/relationships/image" Target="../media/image2.jpeg"/><Relationship Id="rId5" Type="http://schemas.openxmlformats.org/officeDocument/2006/relationships/image" Target="../media/image43.png"/><Relationship Id="rId6" Type="http://schemas.openxmlformats.org/officeDocument/2006/relationships/image" Target="../media/image3.jpeg"/><Relationship Id="rId7" Type="http://schemas.openxmlformats.org/officeDocument/2006/relationships/image" Target="../media/image44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1.jpeg"/><Relationship Id="rId4" Type="http://schemas.openxmlformats.org/officeDocument/2006/relationships/image" Target="../media/image46.png"/><Relationship Id="rId5" Type="http://schemas.openxmlformats.org/officeDocument/2006/relationships/image" Target="../media/image2.jpeg"/><Relationship Id="rId6" Type="http://schemas.openxmlformats.org/officeDocument/2006/relationships/image" Target="../media/image43.png"/><Relationship Id="rId7" Type="http://schemas.openxmlformats.org/officeDocument/2006/relationships/image" Target="../media/image3.jpeg"/><Relationship Id="rId8" Type="http://schemas.openxmlformats.org/officeDocument/2006/relationships/image" Target="../media/image44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45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5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8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52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CSNS McStas training…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CSNS McStas training</a:t>
            </a:r>
          </a:p>
          <a:p>
            <a:pPr>
              <a:defRPr b="1" sz="4500"/>
            </a:pPr>
            <a:r>
              <a:t>March 25th-29th 2019</a:t>
            </a:r>
          </a:p>
        </p:txBody>
      </p:sp>
      <p:sp>
        <p:nvSpPr>
          <p:cNvPr id="294" name="McStas Introduction"/>
          <p:cNvSpPr txBox="1"/>
          <p:nvPr/>
        </p:nvSpPr>
        <p:spPr>
          <a:xfrm>
            <a:off x="2222402" y="196644"/>
            <a:ext cx="8232759" cy="72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0"/>
              </a:spcBef>
              <a:defRPr b="1" sz="2400"/>
            </a:lvl1pPr>
          </a:lstStyle>
          <a:p>
            <a:pPr/>
            <a:r>
              <a:t>McStas 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Examples of Monte Carlo programs"/>
          <p:cNvSpPr txBox="1"/>
          <p:nvPr>
            <p:ph type="title"/>
          </p:nvPr>
        </p:nvSpPr>
        <p:spPr>
          <a:xfrm>
            <a:off x="2409725" y="-81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8" name="Group"/>
          <p:cNvSpPr txBox="1"/>
          <p:nvPr/>
        </p:nvSpPr>
        <p:spPr>
          <a:xfrm>
            <a:off x="2370971" y="329958"/>
            <a:ext cx="9115375" cy="243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389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(neutron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ay-trac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Ray-tracing methods</a:t>
            </a:r>
          </a:p>
        </p:txBody>
      </p:sp>
      <p:sp>
        <p:nvSpPr>
          <p:cNvPr id="392" name="When neutrons move in “free space”, we use ray-tracing - but in most cases in direction source -&gt; det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</a:p>
          <a:p>
            <a:pPr marL="188100" indent="-188100" defTabSz="868680">
              <a:defRPr sz="1710"/>
            </a:pPr>
            <a:r>
              <a:t>When neutrons move in “free space”, we use ray-tracing - but in most cases in direction source -&gt; detector</a:t>
            </a:r>
          </a:p>
          <a:p>
            <a:pPr marL="188100" indent="-188100" defTabSz="868680">
              <a:defRPr sz="1710"/>
            </a:pPr>
            <a:r>
              <a:t>Of course parabolas rather than straight lines are uses to implement gravity</a:t>
            </a: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800px-Ray_trace_diagram.svg.png" descr="800px-Ray_trace_diagram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2853" y="1513582"/>
            <a:ext cx="5712768" cy="3798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397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0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4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0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9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11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6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  <p:pic>
        <p:nvPicPr>
          <p:cNvPr id="417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20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3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24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5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26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333" fill="hold"/>
                                        <p:tgtEl>
                                          <p:spTgt spid="4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2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30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2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  <p:pic>
        <p:nvPicPr>
          <p:cNvPr id="433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36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9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40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1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2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43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44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447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665" fill="hold"/>
                                        <p:tgtEl>
                                          <p:spTgt spid="4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50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53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5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optics include things like:</a:t>
            </a:r>
          </a:p>
          <a:p>
            <a:pPr marL="160421" indent="-160421">
              <a:buSzPct val="100000"/>
              <a:buChar char="•"/>
            </a:pPr>
            <a:r>
              <a:t>Mirrors and guides</a:t>
            </a:r>
          </a:p>
          <a:p>
            <a:pPr marL="160421" indent="-160421">
              <a:buSzPct val="100000"/>
              <a:buChar char="•"/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</a:pPr>
            <a:r>
              <a:t>Monochromators/Analysers</a:t>
            </a:r>
          </a:p>
        </p:txBody>
      </p:sp>
      <p:pic>
        <p:nvPicPr>
          <p:cNvPr id="456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59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2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63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4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65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7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68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1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472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333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76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2.5+1 people full time plus students</a:t>
            </a:r>
          </a:p>
        </p:txBody>
      </p:sp>
      <p:pic>
        <p:nvPicPr>
          <p:cNvPr id="47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9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80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481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482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483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486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4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8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489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490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492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493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494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0"/>
              </a:spcBef>
              <a:buClr>
                <a:srgbClr val="000000"/>
              </a:buClr>
              <a:defRPr b="1" sz="2200"/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497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97" name="A (very) brief introduction to neutrons, Monte Carlo &amp; raytrac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neutrons, Monte Carlo &amp; raytracing 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Used in many places"/>
          <p:cNvSpPr txBox="1"/>
          <p:nvPr>
            <p:ph type="title"/>
          </p:nvPr>
        </p:nvSpPr>
        <p:spPr>
          <a:xfrm>
            <a:off x="2155725" y="-46287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501" name="Double-click to edit"/>
          <p:cNvSpPr txBox="1"/>
          <p:nvPr>
            <p:ph type="body" idx="1"/>
          </p:nvPr>
        </p:nvSpPr>
        <p:spPr>
          <a:xfrm>
            <a:off x="2155800" y="132539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524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5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9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526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7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0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531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2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3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4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37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535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6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8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2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539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0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1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liability - cross comparisons"/>
          <p:cNvSpPr txBox="1"/>
          <p:nvPr>
            <p:ph type="title"/>
          </p:nvPr>
        </p:nvSpPr>
        <p:spPr>
          <a:xfrm>
            <a:off x="2218488" y="-258320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545" name="Much effort has gone into this…"/>
          <p:cNvSpPr txBox="1"/>
          <p:nvPr>
            <p:ph type="body" idx="1"/>
          </p:nvPr>
        </p:nvSpPr>
        <p:spPr>
          <a:xfrm>
            <a:off x="1985399" y="1070460"/>
            <a:ext cx="9312375" cy="4545579"/>
          </a:xfrm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5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7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1669" y="2962323"/>
            <a:ext cx="4951204" cy="298820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P. Willendrup et al., Physica B, 386, (2006), 1032."/>
          <p:cNvSpPr txBox="1"/>
          <p:nvPr/>
        </p:nvSpPr>
        <p:spPr>
          <a:xfrm>
            <a:off x="6659338" y="590637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54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532" y="2937856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E. Farhi, P. Willendrup"/>
          <p:cNvSpPr txBox="1"/>
          <p:nvPr/>
        </p:nvSpPr>
        <p:spPr>
          <a:xfrm>
            <a:off x="3382495" y="6022881"/>
            <a:ext cx="2390639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/>
            </a:lvl1pPr>
          </a:lstStyle>
          <a:p>
            <a:pPr/>
            <a:r>
              <a:t>E. Farhi, P. Willendrup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553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219999" indent="-219999">
              <a:defRPr sz="2000"/>
            </a:pPr>
          </a:p>
          <a:p>
            <a:pPr marL="109999" indent="-109999">
              <a:defRPr sz="1000"/>
            </a:pPr>
          </a:p>
          <a:p>
            <a:pPr marL="109999" indent="-109999">
              <a:defRPr sz="1000"/>
            </a:pPr>
          </a:p>
          <a:p>
            <a:pPr marL="109999" indent="-109999">
              <a:defRPr sz="1000"/>
            </a:pPr>
            <a:r>
              <a:t>Ran on everything from iPhone to 1000+ node cluster!</a:t>
            </a:r>
          </a:p>
          <a:p>
            <a:pPr marL="109999" indent="-109999">
              <a:defRPr sz="1000"/>
            </a:pPr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554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0" name="Group"/>
          <p:cNvGrpSpPr/>
          <p:nvPr/>
        </p:nvGrpSpPr>
        <p:grpSpPr>
          <a:xfrm>
            <a:off x="6952629" y="1363821"/>
            <a:ext cx="3321154" cy="1239486"/>
            <a:chOff x="0" y="0"/>
            <a:chExt cx="3321152" cy="1239485"/>
          </a:xfrm>
        </p:grpSpPr>
        <p:pic>
          <p:nvPicPr>
            <p:cNvPr id="556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7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8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9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56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5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6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7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57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57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57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58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591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xfrm>
            <a:off x="1774800" y="1579399"/>
            <a:ext cx="9312375" cy="4545579"/>
          </a:xfrm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592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4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596" name="Number of lines of code per component - 199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2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311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310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307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312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599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xfrm>
            <a:off x="1774800" y="1579399"/>
            <a:ext cx="9312375" cy="4545579"/>
          </a:xfrm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600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2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604" name="Number of lines of code per component - 199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605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60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611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612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614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616" name="Example suite: ~140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~140 instruments</a:t>
            </a:r>
          </a:p>
        </p:txBody>
      </p:sp>
      <p:sp>
        <p:nvSpPr>
          <p:cNvPr id="6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6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Neutron facilities"/>
          <p:cNvSpPr txBox="1"/>
          <p:nvPr>
            <p:ph type="title"/>
          </p:nvPr>
        </p:nvSpPr>
        <p:spPr>
          <a:xfrm>
            <a:off x="1990288" y="-294307"/>
            <a:ext cx="9312376" cy="972717"/>
          </a:xfrm>
          <a:prstGeom prst="rect">
            <a:avLst/>
          </a:prstGeom>
        </p:spPr>
        <p:txBody>
          <a:bodyPr/>
          <a:lstStyle/>
          <a:p>
            <a:pPr/>
            <a:r>
              <a:t>Neutron facilities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702" y="3228379"/>
            <a:ext cx="2839439" cy="234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ESS_Logo_Frugal_Blue_cmyk.png" descr="ESS_Logo_Frugal_Blue_cmy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88977" y="5389343"/>
            <a:ext cx="961948" cy="5176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3" name="Group"/>
          <p:cNvGrpSpPr/>
          <p:nvPr/>
        </p:nvGrpSpPr>
        <p:grpSpPr>
          <a:xfrm>
            <a:off x="5737312" y="3102147"/>
            <a:ext cx="3578514" cy="2418293"/>
            <a:chOff x="0" y="0"/>
            <a:chExt cx="3578512" cy="2418292"/>
          </a:xfrm>
        </p:grpSpPr>
        <p:pic>
          <p:nvPicPr>
            <p:cNvPr id="321" name="ILL-Yb-small.png" descr="ILL-Yb-sma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578513" cy="2418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logoill.pdf" descr="logoill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85964" y="491175"/>
              <a:ext cx="395682" cy="37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4" name="Neutron_production_3.pdf" descr="Neutron_production_3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3827" y="929307"/>
            <a:ext cx="4859054" cy="5582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A-representation-of-the-effective-thermal-flux-of-various-different-neutron-sources-since.png" descr="A-representation-of-the-effective-thermal-flux-of-various-different-neutron-sources-sinc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00338" y="548710"/>
            <a:ext cx="4732521" cy="2349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0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3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33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34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5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36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37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38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339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0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1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When to use Monte Carlo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to use Monte Carlo methods </a:t>
            </a:r>
          </a:p>
        </p:txBody>
      </p:sp>
      <p:grpSp>
        <p:nvGrpSpPr>
          <p:cNvPr id="347" name="Group"/>
          <p:cNvGrpSpPr/>
          <p:nvPr/>
        </p:nvGrpSpPr>
        <p:grpSpPr>
          <a:xfrm>
            <a:off x="1996148" y="584500"/>
            <a:ext cx="7856327" cy="1836090"/>
            <a:chOff x="0" y="0"/>
            <a:chExt cx="7856326" cy="1836089"/>
          </a:xfrm>
        </p:grpSpPr>
        <p:pic>
          <p:nvPicPr>
            <p:cNvPr id="344" name="Image18.png" descr="Image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743160" y="533651"/>
              <a:ext cx="1113167" cy="1232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5" name="Rectangle"/>
            <p:cNvSpPr txBox="1"/>
            <p:nvPr/>
          </p:nvSpPr>
          <p:spPr>
            <a:xfrm>
              <a:off x="1292745" y="0"/>
              <a:ext cx="5905807" cy="443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14937">
                <a:spcBef>
                  <a:spcPts val="400"/>
                </a:spcBef>
                <a:defRPr b="1"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46" name="Dimensionality of phase space must be large (d &gt; 5)…"/>
            <p:cNvSpPr txBox="1"/>
            <p:nvPr/>
          </p:nvSpPr>
          <p:spPr>
            <a:xfrm>
              <a:off x="0" y="1001503"/>
              <a:ext cx="6938710" cy="834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14937">
                <a:spcBef>
                  <a:spcPts val="1300"/>
                </a:spcBef>
                <a:defRPr b="1"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Dimensionality of phase space must be large (</a:t>
              </a:r>
              <a:r>
                <a:rPr i="1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&gt; 5)</a:t>
              </a:r>
            </a:p>
            <a:p>
              <a:pPr defTabSz="414937">
                <a:spcBef>
                  <a:spcPts val="400"/>
                </a:spcBef>
                <a:defRPr b="1"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Overall complexity is beyond reasonable analytical methods </a:t>
              </a:r>
            </a:p>
          </p:txBody>
        </p:sp>
      </p:grpSp>
      <p:pic>
        <p:nvPicPr>
          <p:cNvPr id="348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2020" y="2481647"/>
            <a:ext cx="1295049" cy="14504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"/>
          <p:cNvGrpSpPr/>
          <p:nvPr/>
        </p:nvGrpSpPr>
        <p:grpSpPr>
          <a:xfrm>
            <a:off x="8712634" y="4285848"/>
            <a:ext cx="1144247" cy="1144248"/>
            <a:chOff x="0" y="0"/>
            <a:chExt cx="1144246" cy="1144246"/>
          </a:xfrm>
        </p:grpSpPr>
        <p:pic>
          <p:nvPicPr>
            <p:cNvPr id="349" name="Image21.png" descr="Image2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44247" cy="1144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π"/>
            <p:cNvSpPr txBox="1"/>
            <p:nvPr/>
          </p:nvSpPr>
          <p:spPr>
            <a:xfrm>
              <a:off x="496147" y="394845"/>
              <a:ext cx="386681" cy="305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414937">
                <a:spcBef>
                  <a:spcPts val="400"/>
                </a:spcBef>
                <a:defRPr sz="200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>
                <a:defRPr b="1"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b="0" sz="2000">
                  <a:solidFill>
                    <a:srgbClr val="000000"/>
                  </a:solidFill>
                  <a:latin typeface="Symbol"/>
                  <a:ea typeface="Symbol"/>
                  <a:cs typeface="Symbol"/>
                  <a:sym typeface="Symbol"/>
                </a:rPr>
                <a:t>p </a:t>
              </a:r>
            </a:p>
          </p:txBody>
        </p:sp>
      </p:grpSp>
      <p:sp>
        <p:nvSpPr>
          <p:cNvPr id="352" name="Number of points for which…"/>
          <p:cNvSpPr txBox="1"/>
          <p:nvPr/>
        </p:nvSpPr>
        <p:spPr>
          <a:xfrm>
            <a:off x="8389685" y="5394380"/>
            <a:ext cx="2201261" cy="7056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points for which </a:t>
            </a:r>
          </a:p>
          <a:p>
            <a:pPr indent="115260" defTabSz="414937"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 x</a:t>
            </a:r>
            <a:r>
              <a:rPr baseline="31999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+y</a:t>
            </a:r>
            <a:r>
              <a:rPr baseline="31999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sz="1200"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£</a:t>
            </a:r>
            <a:r>
              <a: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1, (x,y) </a:t>
            </a:r>
            <a:r>
              <a:rPr b="0" sz="1200"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Î</a:t>
            </a:r>
            <a:r>
              <a: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[0,1] }</a:t>
            </a:r>
          </a:p>
          <a:p>
            <a:pPr indent="115260" defTabSz="414937"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 circle/square </a:t>
            </a:r>
            <a:r>
              <a: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b="0" sz="1600"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p/4 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4" name="Each event can be computed easily and independently MC is the 'lazy guy' method – think microscopic…"/>
          <p:cNvSpPr txBox="1"/>
          <p:nvPr/>
        </p:nvSpPr>
        <p:spPr>
          <a:xfrm>
            <a:off x="1997674" y="2419728"/>
            <a:ext cx="6230154" cy="1722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lnSpc>
                <a:spcPts val="3900"/>
              </a:lnSpc>
              <a:spcBef>
                <a:spcPts val="23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event can be computed easily and independently MC is the '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lazy guy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 method – think microscopic</a:t>
            </a:r>
          </a:p>
          <a:p>
            <a:pPr defTabSz="414937"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 u="sng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Examples: </a:t>
            </a:r>
          </a:p>
        </p:txBody>
      </p:sp>
      <p:sp>
        <p:nvSpPr>
          <p:cNvPr id="355" name="Estimate π from a circle/square (“Buffon needle”)…"/>
          <p:cNvSpPr txBox="1"/>
          <p:nvPr/>
        </p:nvSpPr>
        <p:spPr>
          <a:xfrm>
            <a:off x="2161914" y="4141563"/>
            <a:ext cx="5748132" cy="2093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473" indent="-180473" defTabSz="414937">
              <a:spcBef>
                <a:spcPts val="400"/>
              </a:spcBef>
              <a:buSzPct val="100000"/>
              <a:buChar char="•"/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 </a:t>
            </a:r>
            <a:r>
              <a:rPr b="0" sz="2000"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p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a circle/square (“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Buffon needle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”)</a:t>
            </a:r>
          </a:p>
          <a:p>
            <a:pPr marL="180473" indent="-180473" defTabSz="414937">
              <a:spcBef>
                <a:spcPts val="400"/>
              </a:spcBef>
              <a:buSzPct val="100000"/>
              <a:buChar char="•"/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under/inside a curve/volume (integration)</a:t>
            </a:r>
          </a:p>
          <a:p>
            <a:pPr marL="180473" indent="-180473" defTabSz="414937">
              <a:spcBef>
                <a:spcPts val="400"/>
              </a:spcBef>
              <a:buSzPct val="100000"/>
              <a:buChar char="•"/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Molecular Dynamics</a:t>
            </a:r>
          </a:p>
          <a:p>
            <a:pPr marL="180473" indent="-180473" defTabSz="414937">
              <a:spcBef>
                <a:spcPts val="400"/>
              </a:spcBef>
              <a:buSzPct val="100000"/>
              <a:buChar char="•"/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spin-system phase transitions (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Ising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model)</a:t>
            </a:r>
          </a:p>
          <a:p>
            <a:pPr marL="180473" indent="-180473" defTabSz="414937">
              <a:spcBef>
                <a:spcPts val="400"/>
              </a:spcBef>
              <a:buSzPct val="100000"/>
              <a:buChar char="•"/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reactions</a:t>
            </a:r>
          </a:p>
          <a:p>
            <a:pPr marL="180473" indent="-180473" defTabSz="414937">
              <a:spcBef>
                <a:spcPts val="400"/>
              </a:spcBef>
              <a:buSzPct val="100000"/>
              <a:buChar char="•"/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ray-tracing (light, particles)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How to implement Monte Carlo methods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implement Monte Carlo methods ?</a:t>
            </a:r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9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2788" y="1984556"/>
            <a:ext cx="2331087" cy="262463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or quasi-random generators =&gt; quasi-Monte-Carlo…"/>
          <p:cNvSpPr txBox="1"/>
          <p:nvPr/>
        </p:nvSpPr>
        <p:spPr>
          <a:xfrm>
            <a:off x="1538380" y="2035021"/>
            <a:ext cx="7220213" cy="498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564776" defTabSz="414937">
              <a:spcBef>
                <a:spcPts val="2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quasi-random generators </a:t>
            </a:r>
            <a:r>
              <a:rPr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quasi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-Monte-Carlo</a:t>
            </a:r>
          </a:p>
          <a:p>
            <a:pPr indent="1648225" defTabSz="414937">
              <a:spcBef>
                <a:spcPts val="2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encounter a probability </a:t>
            </a:r>
            <a:r>
              <a:rPr sz="20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&lt; </a:t>
            </a:r>
            <a:r>
              <a:rPr i="1" sz="18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&lt; 1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indent="461042" defTabSz="414937">
              <a:spcBef>
                <a:spcPts val="5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Crude Monte-Carlo (yes/no choice)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864453" defTabSz="414937">
              <a:spcBef>
                <a:spcPts val="5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shoot 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events </a:t>
            </a:r>
            <a:r>
              <a:rPr b="0" sz="2000"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sz="2000"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Î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[0,1] </a:t>
            </a:r>
          </a:p>
          <a:p>
            <a:pPr indent="864453" defTabSz="414937"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keep events that satisfy </a:t>
            </a:r>
            <a:r>
              <a:rPr b="0" sz="2000"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p</a:t>
            </a:r>
          </a:p>
          <a:p>
            <a:pPr indent="864453" defTabSz="414937">
              <a:lnSpc>
                <a:spcPts val="2700"/>
              </a:lnSpc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events  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low statistics</a:t>
            </a:r>
          </a:p>
          <a:p>
            <a:pPr indent="461042" defTabSz="414937"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sampling (fuzzy choice – event weighting)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864453" defTabSz="414937">
              <a:spcBef>
                <a:spcPts val="5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events, no more random number...</a:t>
            </a:r>
          </a:p>
          <a:p>
            <a:pPr indent="864453" defTabSz="414937"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associate a </a:t>
            </a:r>
            <a:r>
              <a:rPr sz="20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each of them (we set </a:t>
            </a:r>
            <a:r>
              <a:rPr b="0" sz="2000"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p)</a:t>
            </a:r>
          </a:p>
          <a:p>
            <a:pPr indent="864453" defTabSz="414937">
              <a:spcBef>
                <a:spcPts val="26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Retain statistical accuracy (1/÷</a:t>
            </a:r>
            <a:r>
              <a:rPr i="1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61" name="Good random generator:…"/>
          <p:cNvSpPr txBox="1"/>
          <p:nvPr/>
        </p:nvSpPr>
        <p:spPr>
          <a:xfrm>
            <a:off x="1988387" y="610815"/>
            <a:ext cx="7808672" cy="141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400"/>
              </a:spcBef>
              <a:defRPr b="1" sz="2600">
                <a:solidFill>
                  <a:srgbClr val="0433FF"/>
                </a:solidFill>
                <a:effectLst>
                  <a:outerShdw sx="100000" sy="100000" kx="0" ky="0" algn="b" rotWithShape="0" blurRad="38100" dist="63500" dir="270000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414937"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random generator</a:t>
            </a: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103734" defTabSz="414937">
              <a:spcBef>
                <a:spcPts val="400"/>
              </a:spcBef>
              <a:defRPr b="1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thermal electronic noise (hardware)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roup"/>
          <p:cNvSpPr txBox="1"/>
          <p:nvPr/>
        </p:nvSpPr>
        <p:spPr>
          <a:xfrm>
            <a:off x="1858627" y="892153"/>
            <a:ext cx="9290940" cy="3378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2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defTabSz="414937">
              <a:spcBef>
                <a:spcPts val="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application using computers:</a:t>
            </a:r>
          </a:p>
          <a:p>
            <a:pPr defTabSz="414937">
              <a:spcBef>
                <a:spcPts val="3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Metropolis, Ulam and Von Neumann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at Los Alamos, 1943</a:t>
            </a:r>
          </a:p>
          <a:p>
            <a:pPr indent="403411" defTabSz="414937">
              <a:spcBef>
                <a:spcPts val="23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solidFill>
                  <a:srgbClr val="FF4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Scattering and Absorption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Pu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, Origin of </a:t>
            </a: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MCNP</a:t>
            </a:r>
          </a:p>
          <a:p>
            <a:pPr defTabSz="414937">
              <a:spcBef>
                <a:spcPts val="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br/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</a:t>
            </a:r>
          </a:p>
          <a:p>
            <a:pPr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>
                <a:latin typeface="Times New Roman"/>
                <a:ea typeface="Times New Roman"/>
                <a:cs typeface="Times New Roman"/>
                <a:sym typeface="Times New Roman"/>
              </a:rPr>
              <a:t>Monte Carlo casino, a random generator (Ulam’s father played poker) </a:t>
            </a:r>
          </a:p>
        </p:txBody>
      </p:sp>
      <p:sp>
        <p:nvSpPr>
          <p:cNvPr id="364" name="Origin of Monte Carlo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 of Monte Carlo methods 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Rectangle"/>
          <p:cNvSpPr txBox="1"/>
          <p:nvPr/>
        </p:nvSpPr>
        <p:spPr>
          <a:xfrm>
            <a:off x="1571372" y="6557834"/>
            <a:ext cx="3281587" cy="23598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algn="r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681" t="0" r="27387" b="0"/>
          <a:stretch>
            <a:fillRect/>
          </a:stretch>
        </p:blipFill>
        <p:spPr>
          <a:xfrm>
            <a:off x="8668500" y="2670946"/>
            <a:ext cx="2821397" cy="21582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1" name="Group"/>
          <p:cNvGrpSpPr/>
          <p:nvPr/>
        </p:nvGrpSpPr>
        <p:grpSpPr>
          <a:xfrm>
            <a:off x="3847833" y="2535094"/>
            <a:ext cx="2538822" cy="846723"/>
            <a:chOff x="0" y="0"/>
            <a:chExt cx="2538821" cy="846721"/>
          </a:xfrm>
        </p:grpSpPr>
        <p:pic>
          <p:nvPicPr>
            <p:cNvPr id="368" name="John_von_Neumann_ID_badge.png" descr="John_von_Neumann_ID_bad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6128"/>
              <a:ext cx="690789" cy="81849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508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69" name="Metropolis_Nicholas_Badge-1.png" descr="Metropolis_Nicholas_Badge-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927299" y="0"/>
              <a:ext cx="611523" cy="84672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508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370" name="240px-Stanislaw_Ulam_ID_badge-1.png" descr="240px-Stanislaw_Ulam_ID_badge-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03169" y="8064"/>
              <a:ext cx="784315" cy="82026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50800" dir="5400000">
                <a:srgbClr val="000000">
                  <a:alpha val="45000"/>
                </a:srgbClr>
              </a:outerShdw>
            </a:effectLst>
          </p:spPr>
        </p:pic>
      </p:grpSp>
      <p:pic>
        <p:nvPicPr>
          <p:cNvPr id="37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04544" y="4510625"/>
            <a:ext cx="3070586" cy="182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fermi.jpg.png" descr="fermi.jp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92095" y="5079341"/>
            <a:ext cx="753101" cy="103497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US Army BRL       UPENN"/>
          <p:cNvSpPr txBox="1"/>
          <p:nvPr/>
        </p:nvSpPr>
        <p:spPr>
          <a:xfrm>
            <a:off x="5609101" y="5564523"/>
            <a:ext cx="2455507" cy="30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/>
            </a:lvl1pPr>
          </a:lstStyle>
          <a:p>
            <a:pPr/>
            <a:r>
              <a:t>US Army BRL       UPENN</a:t>
            </a:r>
          </a:p>
        </p:txBody>
      </p:sp>
      <p:sp>
        <p:nvSpPr>
          <p:cNvPr id="375" name="Line"/>
          <p:cNvSpPr/>
          <p:nvPr/>
        </p:nvSpPr>
        <p:spPr>
          <a:xfrm>
            <a:off x="7022101" y="5718523"/>
            <a:ext cx="208592" cy="1"/>
          </a:xfrm>
          <a:prstGeom prst="line">
            <a:avLst/>
          </a:prstGeom>
          <a:ln w="12700">
            <a:solidFill>
              <a:srgbClr val="4F81BD"/>
            </a:solidFill>
            <a:tailEnd type="triangle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376" name="Bradbury Science Museum, LANL"/>
          <p:cNvSpPr txBox="1"/>
          <p:nvPr/>
        </p:nvSpPr>
        <p:spPr>
          <a:xfrm>
            <a:off x="2142240" y="4759106"/>
            <a:ext cx="2543092" cy="260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414937">
              <a:spcBef>
                <a:spcPts val="0"/>
              </a:spcBef>
              <a:defRPr b="1" sz="12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Bradbury Science Museum, LANL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379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Does not to date handle crystalline / ordered material and coherent scattering of neutrons due to the focus on high energies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4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381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